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9" r:id="rId3"/>
    <p:sldId id="306" r:id="rId4"/>
    <p:sldId id="260" r:id="rId5"/>
    <p:sldId id="304" r:id="rId6"/>
    <p:sldId id="303" r:id="rId7"/>
    <p:sldId id="307" r:id="rId8"/>
    <p:sldId id="308" r:id="rId9"/>
    <p:sldId id="309" r:id="rId10"/>
    <p:sldId id="264" r:id="rId11"/>
    <p:sldId id="310" r:id="rId12"/>
    <p:sldId id="312" r:id="rId13"/>
    <p:sldId id="269" r:id="rId14"/>
    <p:sldId id="263" r:id="rId15"/>
    <p:sldId id="284" r:id="rId16"/>
    <p:sldId id="311" r:id="rId17"/>
    <p:sldId id="280" r:id="rId18"/>
  </p:sldIdLst>
  <p:sldSz cx="9144000" cy="5143500" type="screen16x9"/>
  <p:notesSz cx="6858000" cy="9144000"/>
  <p:embeddedFontLst>
    <p:embeddedFont>
      <p:font typeface="Cambay" pitchFamily="2" charset="77"/>
      <p:regular r:id="rId20"/>
      <p:bold r:id="rId21"/>
      <p:italic r:id="rId22"/>
      <p:boldItalic r:id="rId23"/>
    </p:embeddedFont>
    <p:embeddedFont>
      <p:font typeface="Fira Sans Extra Condensed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Krub" pitchFamily="2" charset="-34"/>
      <p:regular r:id="rId32"/>
      <p:bold r:id="rId33"/>
      <p:italic r:id="rId34"/>
      <p:boldItalic r:id="rId35"/>
    </p:embeddedFont>
    <p:embeddedFont>
      <p:font typeface="PT Serif" panose="020A0603040505020204" pitchFamily="18" charset="77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Roboto Medium" panose="02000000000000000000" pitchFamily="2" charset="0"/>
      <p:regular r:id="rId48"/>
      <p:bold r:id="rId49"/>
      <p:italic r:id="rId50"/>
      <p:boldItalic r:id="rId51"/>
    </p:embeddedFont>
    <p:embeddedFont>
      <p:font typeface="Roboto Slab Regular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33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976C6B-5615-4466-8880-E3119326B592}">
  <a:tblStyle styleId="{49976C6B-5615-4466-8880-E3119326B5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/>
    <p:restoredTop sz="87780"/>
  </p:normalViewPr>
  <p:slideViewPr>
    <p:cSldViewPr snapToGrid="0">
      <p:cViewPr varScale="1">
        <p:scale>
          <a:sx n="177" d="100"/>
          <a:sy n="177" d="100"/>
        </p:scale>
        <p:origin x="1472" y="176"/>
      </p:cViewPr>
      <p:guideLst>
        <p:guide orient="horz" pos="15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9a9c33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9a9c33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cac58a1c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cac58a1c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Key: 25% reduction in false negatives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Hard to definitely say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patient receiving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was an incremental increase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484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Finding the actual research paper: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My coefficients for antiemetics was positive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 also think the prior PONV/sensitivity Nausea should be separate categories. Are you really predicting nausea if the patient has had it before?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Length of surgeries and duration over which anesthetics would be great to incorporate (combining metrics of the </a:t>
            </a:r>
            <a:r>
              <a:rPr lang="en-US" dirty="0" err="1"/>
              <a:t>Koivuranta</a:t>
            </a:r>
            <a:r>
              <a:rPr lang="en-US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Use non-</a:t>
            </a:r>
            <a:r>
              <a:rPr lang="en-US" dirty="0" err="1"/>
              <a:t>onchologic</a:t>
            </a:r>
            <a:r>
              <a:rPr lang="en-US" dirty="0"/>
              <a:t> patients and use medical practices more prevalent in the 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53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I make a “better” model – debatable.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First step/phase to making a better one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Finding the actual research paper: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My coefficients for antiemetics was positive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 also think the prior PONV/sensitivity Nausea should be separate categories. Are you really predicting nausea if the patient has had it before?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Length of surgeries and duration over which anesthetics would be great to incorporate (combining metrics of the </a:t>
            </a:r>
            <a:r>
              <a:rPr lang="en-US" dirty="0" err="1"/>
              <a:t>Koivuranta</a:t>
            </a:r>
            <a:r>
              <a:rPr lang="en-US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Use non-</a:t>
            </a:r>
            <a:r>
              <a:rPr lang="en-US" dirty="0" err="1"/>
              <a:t>onchologic</a:t>
            </a:r>
            <a:r>
              <a:rPr lang="en-US" dirty="0"/>
              <a:t> patients and use medical practices more prevalent in the US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actual research paper?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69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dee96a9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dee96a9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53a8332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53a8332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 clearer probability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Unpleasant</a:t>
            </a:r>
          </a:p>
        </p:txBody>
      </p:sp>
    </p:spTree>
    <p:extLst>
      <p:ext uri="{BB962C8B-B14F-4D97-AF65-F5344CB8AC3E}">
        <p14:creationId xmlns:p14="http://schemas.microsoft.com/office/powerpoint/2010/main" val="278555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53a8332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53a8332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about cost and the patient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Survey for patient experience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7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Improve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1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 (continuous scale)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 (show patients the factors)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Improve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0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Vs. </a:t>
            </a:r>
            <a:r>
              <a:rPr lang="en-US" dirty="0" err="1"/>
              <a:t>Apfel</a:t>
            </a:r>
            <a:r>
              <a:rPr lang="en-US" dirty="0"/>
              <a:t> (later I’ll talk about coming across the actual paper)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5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Not only did it perform the best but output probability was important so I was leaning in this direction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Maximize ROC/AUC  and then find the threshold that gives the optimal F1. The reason for F1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over-medicate (results in side effects)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dealing with more PONV (my hypothesis is you want to avoid this more)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99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6950" y="-75"/>
            <a:ext cx="9160800" cy="51435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124">
            <a:off x="1819325" y="1023675"/>
            <a:ext cx="550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1304">
            <a:off x="3386100" y="2858323"/>
            <a:ext cx="2371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1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 flipH="1">
            <a:off x="2932250" y="1811200"/>
            <a:ext cx="5161500" cy="20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-16950" y="-75"/>
            <a:ext cx="9160800" cy="51435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132750"/>
            <a:ext cx="9144000" cy="40110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02350" y="2003350"/>
            <a:ext cx="47394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736550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 flipH="1">
            <a:off x="5290451" y="2204475"/>
            <a:ext cx="17598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 flipH="1">
            <a:off x="5290439" y="2497681"/>
            <a:ext cx="24168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2"/>
          </p:nvPr>
        </p:nvSpPr>
        <p:spPr>
          <a:xfrm flipH="1">
            <a:off x="1741561" y="2204466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 flipH="1">
            <a:off x="1741561" y="2497681"/>
            <a:ext cx="24168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1736550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736550" y="343330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720000" y="1497175"/>
            <a:ext cx="2252100" cy="28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76300" y="343318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hasCustomPrompt="1"/>
          </p:nvPr>
        </p:nvSpPr>
        <p:spPr>
          <a:xfrm flipH="1">
            <a:off x="3412081" y="3166950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 flipH="1">
            <a:off x="608875" y="21033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608750" y="3473672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3"/>
          </p:nvPr>
        </p:nvSpPr>
        <p:spPr>
          <a:xfrm flipH="1">
            <a:off x="5884325" y="21033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"/>
          </p:nvPr>
        </p:nvSpPr>
        <p:spPr>
          <a:xfrm>
            <a:off x="5884326" y="3473666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 flipH="1">
            <a:off x="608875" y="1531175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608761" y="28872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 flipH="1">
            <a:off x="5884299" y="1531175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884325" y="28872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9" hasCustomPrompt="1"/>
          </p:nvPr>
        </p:nvSpPr>
        <p:spPr>
          <a:xfrm>
            <a:off x="4777610" y="1779250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7610" y="3197776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14" hasCustomPrompt="1"/>
          </p:nvPr>
        </p:nvSpPr>
        <p:spPr>
          <a:xfrm>
            <a:off x="3412831" y="1819925"/>
            <a:ext cx="95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 flipH="1">
            <a:off x="6176983" y="16886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 flipH="1">
            <a:off x="6031633" y="2101472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2"/>
          </p:nvPr>
        </p:nvSpPr>
        <p:spPr>
          <a:xfrm flipH="1">
            <a:off x="3817908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 flipH="1">
            <a:off x="3540858" y="2101472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4"/>
          </p:nvPr>
        </p:nvSpPr>
        <p:spPr>
          <a:xfrm flipH="1">
            <a:off x="6308683" y="307211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5"/>
          </p:nvPr>
        </p:nvSpPr>
        <p:spPr>
          <a:xfrm flipH="1">
            <a:off x="6031633" y="3479378"/>
            <a:ext cx="21147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 idx="6"/>
          </p:nvPr>
        </p:nvSpPr>
        <p:spPr>
          <a:xfrm flipH="1">
            <a:off x="1274717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7"/>
          </p:nvPr>
        </p:nvSpPr>
        <p:spPr>
          <a:xfrm flipH="1">
            <a:off x="997667" y="210147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 idx="8"/>
          </p:nvPr>
        </p:nvSpPr>
        <p:spPr>
          <a:xfrm flipH="1">
            <a:off x="3817908" y="307211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9"/>
          </p:nvPr>
        </p:nvSpPr>
        <p:spPr>
          <a:xfrm flipH="1">
            <a:off x="3540858" y="3479378"/>
            <a:ext cx="21147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13"/>
          </p:nvPr>
        </p:nvSpPr>
        <p:spPr>
          <a:xfrm flipH="1">
            <a:off x="1143017" y="3072116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4"/>
          </p:nvPr>
        </p:nvSpPr>
        <p:spPr>
          <a:xfrm flipH="1">
            <a:off x="997667" y="3479369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15"/>
          </p:nvPr>
        </p:nvSpPr>
        <p:spPr>
          <a:xfrm>
            <a:off x="1736550" y="343204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 flipH="1">
            <a:off x="720000" y="138570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0" r:id="rId7"/>
    <p:sldLayoutId id="2147483664" r:id="rId8"/>
    <p:sldLayoutId id="2147483666" r:id="rId9"/>
    <p:sldLayoutId id="2147483667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scielo.php?pid=S0034-70942019000400003&amp;script=sci_arttex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ctrTitle"/>
          </p:nvPr>
        </p:nvSpPr>
        <p:spPr>
          <a:xfrm rot="1044">
            <a:off x="1602901" y="1545449"/>
            <a:ext cx="59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POST OPERATIVE NAUSEA AND VOMITING (PONV)</a:t>
            </a:r>
            <a:endParaRPr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A3B72-EA28-054A-BBC0-5BB44E99E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304">
            <a:off x="1371624" y="3540742"/>
            <a:ext cx="6372779" cy="792600"/>
          </a:xfrm>
        </p:spPr>
        <p:txBody>
          <a:bodyPr/>
          <a:lstStyle/>
          <a:p>
            <a:r>
              <a:rPr lang="en-US" dirty="0"/>
              <a:t>By Paul Chung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1736550" y="343330"/>
            <a:ext cx="5670900" cy="506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D6BE01-5B3B-304F-AE39-0A5A663C0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4" r="18269"/>
          <a:stretch/>
        </p:blipFill>
        <p:spPr>
          <a:xfrm>
            <a:off x="5133727" y="742950"/>
            <a:ext cx="3585198" cy="36576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F28E2-E91B-4F47-B562-474DCD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6" r="13210"/>
          <a:stretch/>
        </p:blipFill>
        <p:spPr>
          <a:xfrm>
            <a:off x="425075" y="742950"/>
            <a:ext cx="389007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395207" y="735252"/>
            <a:ext cx="7853765" cy="3241564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674474384"/>
              </p:ext>
            </p:extLst>
          </p:nvPr>
        </p:nvGraphicFramePr>
        <p:xfrm>
          <a:off x="395207" y="1166682"/>
          <a:ext cx="8075714" cy="2854383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17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Prototype</a:t>
                      </a:r>
                      <a:endParaRPr sz="36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68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AUC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60.6%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62.2%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463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F1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47.0%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442182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BETTER THAN APFEL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54681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 idx="15"/>
          </p:nvPr>
        </p:nvSpPr>
        <p:spPr>
          <a:xfrm>
            <a:off x="1736550" y="417240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79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2"/>
          <p:cNvPicPr preferRelativeResize="0"/>
          <p:nvPr/>
        </p:nvPicPr>
        <p:blipFill rotWithShape="1">
          <a:blip r:embed="rId3">
            <a:alphaModFix/>
          </a:blip>
          <a:srcRect t="10636" b="10636"/>
          <a:stretch/>
        </p:blipFill>
        <p:spPr>
          <a:xfrm>
            <a:off x="4472265" y="1497175"/>
            <a:ext cx="4679658" cy="23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>
            <a:spLocks noGrp="1"/>
          </p:cNvSpPr>
          <p:nvPr>
            <p:ph type="subTitle" idx="1"/>
          </p:nvPr>
        </p:nvSpPr>
        <p:spPr>
          <a:xfrm flipH="1">
            <a:off x="720000" y="1497175"/>
            <a:ext cx="3752264" cy="28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-US" dirty="0"/>
              <a:t>Tradeoff in complexity vs. incremental improvement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-US" dirty="0"/>
              <a:t>Larger number of false positives vs. less false negatives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" dirty="0"/>
              <a:t>Patients have a tool to be informed and ask questions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876300" y="4483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400" name="Google Shape;400;p42"/>
          <p:cNvSpPr/>
          <p:nvPr/>
        </p:nvSpPr>
        <p:spPr>
          <a:xfrm>
            <a:off x="4472267" y="1497050"/>
            <a:ext cx="4679657" cy="2390950"/>
          </a:xfrm>
          <a:prstGeom prst="rect">
            <a:avLst/>
          </a:prstGeom>
          <a:gradFill>
            <a:gsLst>
              <a:gs pos="0">
                <a:srgbClr val="4B78DB">
                  <a:alpha val="27843"/>
                </a:srgbClr>
              </a:gs>
              <a:gs pos="100000">
                <a:srgbClr val="00CECE">
                  <a:alpha val="3137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 idx="15"/>
          </p:nvPr>
        </p:nvSpPr>
        <p:spPr>
          <a:xfrm>
            <a:off x="1736550" y="417240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INSIGHTS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ctrTitle"/>
          </p:nvPr>
        </p:nvSpPr>
        <p:spPr>
          <a:xfrm flipH="1">
            <a:off x="6176983" y="16886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 flipH="1">
            <a:off x="6269382" y="2101472"/>
            <a:ext cx="2496865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Non-</a:t>
            </a:r>
            <a:r>
              <a:rPr lang="en" dirty="0" err="1"/>
              <a:t>Onchology</a:t>
            </a:r>
            <a:r>
              <a:rPr lang="en" dirty="0"/>
              <a:t> Patients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 Medical Practices</a:t>
            </a:r>
            <a:endParaRPr dirty="0"/>
          </a:p>
        </p:txBody>
      </p:sp>
      <p:sp>
        <p:nvSpPr>
          <p:cNvPr id="293" name="Google Shape;293;p36"/>
          <p:cNvSpPr txBox="1">
            <a:spLocks noGrp="1"/>
          </p:cNvSpPr>
          <p:nvPr>
            <p:ph type="ctrTitle" idx="2"/>
          </p:nvPr>
        </p:nvSpPr>
        <p:spPr>
          <a:xfrm flipH="1">
            <a:off x="3377867" y="1688689"/>
            <a:ext cx="26519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Features</a:t>
            </a:r>
            <a:endParaRPr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3"/>
          </p:nvPr>
        </p:nvSpPr>
        <p:spPr>
          <a:xfrm flipH="1">
            <a:off x="3440596" y="2101472"/>
            <a:ext cx="2496865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Length </a:t>
            </a:r>
            <a:r>
              <a:rPr lang="en" dirty="0"/>
              <a:t>of Surgeries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Smoking specifics</a:t>
            </a:r>
            <a:endParaRPr dirty="0"/>
          </a:p>
        </p:txBody>
      </p:sp>
      <p:sp>
        <p:nvSpPr>
          <p:cNvPr id="297" name="Google Shape;297;p36"/>
          <p:cNvSpPr txBox="1">
            <a:spLocks noGrp="1"/>
          </p:cNvSpPr>
          <p:nvPr>
            <p:ph type="ctrTitle" idx="6"/>
          </p:nvPr>
        </p:nvSpPr>
        <p:spPr>
          <a:xfrm flipH="1">
            <a:off x="1274717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LEAKAGE</a:t>
            </a:r>
            <a:endParaRPr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7"/>
          </p:nvPr>
        </p:nvSpPr>
        <p:spPr>
          <a:xfrm flipH="1">
            <a:off x="1040948" y="2101471"/>
            <a:ext cx="2496864" cy="1036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Antiemetics in analysis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Prior PONV</a:t>
            </a:r>
            <a:endParaRPr dirty="0"/>
          </a:p>
        </p:txBody>
      </p:sp>
      <p:sp>
        <p:nvSpPr>
          <p:cNvPr id="303" name="Google Shape;303;p36"/>
          <p:cNvSpPr/>
          <p:nvPr/>
        </p:nvSpPr>
        <p:spPr>
          <a:xfrm>
            <a:off x="1817267" y="1623075"/>
            <a:ext cx="475500" cy="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4334250" y="1623075"/>
            <a:ext cx="475500" cy="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6851233" y="1623075"/>
            <a:ext cx="475500" cy="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876300" y="2271150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207180" y="605790"/>
            <a:ext cx="8560766" cy="3874770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1451729974"/>
              </p:ext>
            </p:extLst>
          </p:nvPr>
        </p:nvGraphicFramePr>
        <p:xfrm>
          <a:off x="376054" y="1175221"/>
          <a:ext cx="8560766" cy="3011545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239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497915262"/>
                    </a:ext>
                  </a:extLst>
                </a:gridCol>
                <a:gridCol w="2021670">
                  <a:extLst>
                    <a:ext uri="{9D8B030D-6E8A-4147-A177-3AD203B41FA5}">
                      <a16:colId xmlns:a16="http://schemas.microsoft.com/office/drawing/2014/main" val="3310147069"/>
                    </a:ext>
                  </a:extLst>
                </a:gridCol>
              </a:tblGrid>
              <a:tr h="8142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30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0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Prototype</a:t>
                      </a:r>
                      <a:endParaRPr sz="30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University</a:t>
                      </a:r>
                      <a:endParaRPr sz="28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216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AUC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60.6%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62.2%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67.9%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084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F1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47.0%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N/A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396996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RESULTS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8939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3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94" name="Google Shape;994;p53"/>
          <p:cNvSpPr txBox="1">
            <a:spLocks noGrp="1"/>
          </p:cNvSpPr>
          <p:nvPr>
            <p:ph type="subTitle" idx="1"/>
          </p:nvPr>
        </p:nvSpPr>
        <p:spPr>
          <a:xfrm flipH="1">
            <a:off x="1938370" y="1811200"/>
            <a:ext cx="7148029" cy="20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17500">
              <a:spcBef>
                <a:spcPts val="1600"/>
              </a:spcBef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-US" dirty="0">
                <a:uFill>
                  <a:noFill/>
                </a:uFill>
                <a:hlinkClick r:id="rId3"/>
              </a:rPr>
              <a:t>https://www.scielo.br/scielo.php?pid=S0034-70942019000400003&amp;script=sci_arttext</a:t>
            </a:r>
            <a:endParaRPr lang="en-US" dirty="0">
              <a:uFill>
                <a:noFill/>
              </a:uFill>
            </a:endParaRPr>
          </a:p>
          <a:p>
            <a:pPr lvl="0" indent="-317500"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/>
          </a:p>
        </p:txBody>
      </p:sp>
      <p:sp>
        <p:nvSpPr>
          <p:cNvPr id="995" name="Google Shape;995;p53"/>
          <p:cNvSpPr/>
          <p:nvPr/>
        </p:nvSpPr>
        <p:spPr>
          <a:xfrm>
            <a:off x="997575" y="2378350"/>
            <a:ext cx="940800" cy="9408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53"/>
          <p:cNvCxnSpPr>
            <a:cxnSpLocks/>
            <a:stCxn id="995" idx="0"/>
            <a:endCxn id="994" idx="0"/>
          </p:cNvCxnSpPr>
          <p:nvPr/>
        </p:nvCxnSpPr>
        <p:spPr>
          <a:xfrm rot="5400000" flipH="1" flipV="1">
            <a:off x="3206604" y="72571"/>
            <a:ext cx="567150" cy="4044409"/>
          </a:xfrm>
          <a:prstGeom prst="bentConnector3">
            <a:avLst>
              <a:gd name="adj1" fmla="val 1403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53"/>
          <p:cNvCxnSpPr>
            <a:cxnSpLocks/>
            <a:stCxn id="995" idx="2"/>
            <a:endCxn id="994" idx="2"/>
          </p:cNvCxnSpPr>
          <p:nvPr/>
        </p:nvCxnSpPr>
        <p:spPr>
          <a:xfrm rot="16200000" flipH="1">
            <a:off x="3206604" y="1580520"/>
            <a:ext cx="567150" cy="4044409"/>
          </a:xfrm>
          <a:prstGeom prst="bentConnector3">
            <a:avLst>
              <a:gd name="adj1" fmla="val 1403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53"/>
          <p:cNvGrpSpPr/>
          <p:nvPr/>
        </p:nvGrpSpPr>
        <p:grpSpPr>
          <a:xfrm>
            <a:off x="1209027" y="2638891"/>
            <a:ext cx="517892" cy="419697"/>
            <a:chOff x="3044965" y="2435220"/>
            <a:chExt cx="400194" cy="324316"/>
          </a:xfrm>
        </p:grpSpPr>
        <p:sp>
          <p:nvSpPr>
            <p:cNvPr id="999" name="Google Shape;999;p53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1736549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IS IT?</a:t>
            </a:r>
            <a:endParaRPr sz="4000" dirty="0"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1736551" y="1606671"/>
            <a:ext cx="630706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US" sz="3600" dirty="0"/>
              <a:t>Nausea, retching, or vomiting during the first 24-48 hours after surgery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4"/>
          </p:nvPr>
        </p:nvSpPr>
        <p:spPr>
          <a:xfrm>
            <a:off x="1736550" y="46143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rial" panose="020B0604020202020204" pitchFamily="34" charset="0"/>
                <a:cs typeface="Arial" panose="020B0604020202020204" pitchFamily="34" charset="0"/>
              </a:rPr>
              <a:t>WHO CARES?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3"/>
          </p:nvPr>
        </p:nvSpPr>
        <p:spPr>
          <a:xfrm flipH="1">
            <a:off x="1652157" y="2091327"/>
            <a:ext cx="6653349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4"/>
                </a:solidFill>
              </a:rPr>
              <a:t>30%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of all post-surgical patients experience PONV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Would </a:t>
            </a:r>
            <a:r>
              <a:rPr lang="en-US" sz="3000" b="1" dirty="0">
                <a:solidFill>
                  <a:schemeClr val="accent4"/>
                </a:solidFill>
              </a:rPr>
              <a:t>prefer pain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 nausea</a:t>
            </a:r>
          </a:p>
        </p:txBody>
      </p:sp>
      <p:sp>
        <p:nvSpPr>
          <p:cNvPr id="228" name="Google Shape;228;p33"/>
          <p:cNvSpPr txBox="1">
            <a:spLocks noGrp="1"/>
          </p:cNvSpPr>
          <p:nvPr>
            <p:ph type="ctrTitle" idx="2"/>
          </p:nvPr>
        </p:nvSpPr>
        <p:spPr>
          <a:xfrm flipH="1">
            <a:off x="3439109" y="1495231"/>
            <a:ext cx="308236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Patients</a:t>
            </a:r>
            <a:endParaRPr sz="3600" dirty="0">
              <a:solidFill>
                <a:schemeClr val="accent4"/>
              </a:solidFill>
              <a:highlight>
                <a:schemeClr val="accent1"/>
              </a:highlight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287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8316686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0858A008-AE07-DB4A-BE84-B2FD6ED55832}"/>
              </a:ext>
            </a:extLst>
          </p:cNvPr>
          <p:cNvSpPr/>
          <p:nvPr/>
        </p:nvSpPr>
        <p:spPr>
          <a:xfrm rot="-5400000">
            <a:off x="4259192" y="2120667"/>
            <a:ext cx="957300" cy="37024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p31">
            <a:extLst>
              <a:ext uri="{FF2B5EF4-FFF2-40B4-BE49-F238E27FC236}">
                <a16:creationId xmlns:a16="http://schemas.microsoft.com/office/drawing/2014/main" id="{55E64BD2-BF59-CC4F-A203-CDC97A2C80AD}"/>
              </a:ext>
            </a:extLst>
          </p:cNvPr>
          <p:cNvSpPr txBox="1">
            <a:spLocks/>
          </p:cNvSpPr>
          <p:nvPr/>
        </p:nvSpPr>
        <p:spPr>
          <a:xfrm>
            <a:off x="2886636" y="3676660"/>
            <a:ext cx="370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Manage Expectations</a:t>
            </a:r>
          </a:p>
        </p:txBody>
      </p:sp>
    </p:spTree>
    <p:extLst>
      <p:ext uri="{BB962C8B-B14F-4D97-AF65-F5344CB8AC3E}">
        <p14:creationId xmlns:p14="http://schemas.microsoft.com/office/powerpoint/2010/main" val="301702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4"/>
          </p:nvPr>
        </p:nvSpPr>
        <p:spPr>
          <a:xfrm>
            <a:off x="1736550" y="46143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rial" panose="020B0604020202020204" pitchFamily="34" charset="0"/>
                <a:cs typeface="Arial" panose="020B0604020202020204" pitchFamily="34" charset="0"/>
              </a:rPr>
              <a:t>WHO CARES?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 idx="2"/>
          </p:nvPr>
        </p:nvSpPr>
        <p:spPr>
          <a:xfrm flipH="1">
            <a:off x="2895806" y="1495231"/>
            <a:ext cx="4226757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Care Providers</a:t>
            </a:r>
            <a:endParaRPr sz="3600" dirty="0">
              <a:solidFill>
                <a:schemeClr val="accent4"/>
              </a:solidFill>
              <a:highlight>
                <a:schemeClr val="accent1"/>
              </a:highlight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287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8314841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25;p33">
            <a:extLst>
              <a:ext uri="{FF2B5EF4-FFF2-40B4-BE49-F238E27FC236}">
                <a16:creationId xmlns:a16="http://schemas.microsoft.com/office/drawing/2014/main" id="{DE7728D5-0A9D-B446-8846-6DF2B57E58A8}"/>
              </a:ext>
            </a:extLst>
          </p:cNvPr>
          <p:cNvSpPr txBox="1">
            <a:spLocks/>
          </p:cNvSpPr>
          <p:nvPr/>
        </p:nvSpPr>
        <p:spPr>
          <a:xfrm flipH="1">
            <a:off x="1736550" y="2091327"/>
            <a:ext cx="5947473" cy="217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Cost of drugs for prophylactic treatment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Resources for increased recovery 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Lower insurance reimbursements</a:t>
            </a:r>
          </a:p>
          <a:p>
            <a:pPr marL="0" indent="0"/>
            <a:endParaRPr lang="en-US" dirty="0"/>
          </a:p>
        </p:txBody>
      </p:sp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9E5F2BB8-0852-9342-B0DB-621D8B8E4005}"/>
              </a:ext>
            </a:extLst>
          </p:cNvPr>
          <p:cNvSpPr/>
          <p:nvPr/>
        </p:nvSpPr>
        <p:spPr>
          <a:xfrm rot="-5400000">
            <a:off x="4259192" y="2120667"/>
            <a:ext cx="957300" cy="37024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p31">
            <a:extLst>
              <a:ext uri="{FF2B5EF4-FFF2-40B4-BE49-F238E27FC236}">
                <a16:creationId xmlns:a16="http://schemas.microsoft.com/office/drawing/2014/main" id="{0CB2BF0B-8E82-4041-851B-F53781F38778}"/>
              </a:ext>
            </a:extLst>
          </p:cNvPr>
          <p:cNvSpPr txBox="1">
            <a:spLocks/>
          </p:cNvSpPr>
          <p:nvPr/>
        </p:nvSpPr>
        <p:spPr>
          <a:xfrm>
            <a:off x="2886636" y="3676660"/>
            <a:ext cx="370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Better Informed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395207" y="735252"/>
            <a:ext cx="7853765" cy="3241564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242861618"/>
              </p:ext>
            </p:extLst>
          </p:nvPr>
        </p:nvGraphicFramePr>
        <p:xfrm>
          <a:off x="395207" y="1166682"/>
          <a:ext cx="8075714" cy="2810134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17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24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 err="1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Koivuranta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Target Scale</a:t>
                      </a:r>
                      <a:endParaRPr sz="2200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10%, 20%, 40%,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60%, 80%</a:t>
                      </a:r>
                      <a:endParaRPr sz="19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18%, 42%, 54%,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74%, 87%</a:t>
                      </a:r>
                      <a:endParaRPr sz="19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4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Features</a:t>
                      </a:r>
                      <a:endParaRPr sz="2200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</a:t>
                      </a: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ender, smoking status,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history of nausea,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post-op opioids</a:t>
                      </a:r>
                      <a:endParaRPr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Same as </a:t>
                      </a:r>
                      <a:r>
                        <a:rPr lang="en" sz="1700" b="0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Apfel</a:t>
                      </a:r>
                      <a:endParaRPr lang="en"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(replace post-op opioids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w/ surgery time)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395750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5 PROBABILITIES 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23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1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5400000" flipH="1">
            <a:off x="1010818" y="2309298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7"/>
          </p:nvPr>
        </p:nvSpPr>
        <p:spPr>
          <a:xfrm flipH="1">
            <a:off x="2320200" y="2324735"/>
            <a:ext cx="5373486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Incorporate More Features</a:t>
            </a:r>
            <a:endParaRPr sz="2400"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9"/>
          </p:nvPr>
        </p:nvSpPr>
        <p:spPr>
          <a:xfrm>
            <a:off x="1013822" y="2492735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4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 rot="-5400000">
            <a:off x="1007822" y="3541692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 rot="5400000" flipH="1">
            <a:off x="1010818" y="2309298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7"/>
          </p:nvPr>
        </p:nvSpPr>
        <p:spPr>
          <a:xfrm flipH="1">
            <a:off x="2320200" y="2324735"/>
            <a:ext cx="5373486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Incorporate More Features</a:t>
            </a:r>
            <a:endParaRPr sz="24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8"/>
          </p:nvPr>
        </p:nvSpPr>
        <p:spPr>
          <a:xfrm>
            <a:off x="2320200" y="3548030"/>
            <a:ext cx="508725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Improve metrics </a:t>
            </a:r>
            <a:endParaRPr sz="2400"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9"/>
          </p:nvPr>
        </p:nvSpPr>
        <p:spPr>
          <a:xfrm>
            <a:off x="1013822" y="2492735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 flipH="1">
            <a:off x="1007072" y="3716030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60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>
            <a:spLocks noGrp="1"/>
          </p:cNvSpPr>
          <p:nvPr>
            <p:ph type="title"/>
          </p:nvPr>
        </p:nvSpPr>
        <p:spPr>
          <a:xfrm>
            <a:off x="720000" y="342000"/>
            <a:ext cx="77040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848" name="Google Shape;848;p48"/>
          <p:cNvSpPr txBox="1">
            <a:spLocks noGrp="1"/>
          </p:cNvSpPr>
          <p:nvPr>
            <p:ph type="body" idx="4294967295"/>
          </p:nvPr>
        </p:nvSpPr>
        <p:spPr>
          <a:xfrm>
            <a:off x="1998349" y="1483001"/>
            <a:ext cx="5394341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Model: Logistic Regression</a:t>
            </a:r>
          </a:p>
        </p:txBody>
      </p:sp>
      <p:sp>
        <p:nvSpPr>
          <p:cNvPr id="849" name="Google Shape;849;p48"/>
          <p:cNvSpPr/>
          <p:nvPr/>
        </p:nvSpPr>
        <p:spPr>
          <a:xfrm>
            <a:off x="1431651" y="877618"/>
            <a:ext cx="441900" cy="44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1582008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01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1" name="Google Shape;851;p48"/>
          <p:cNvSpPr txBox="1">
            <a:spLocks noGrp="1"/>
          </p:cNvSpPr>
          <p:nvPr>
            <p:ph type="body" idx="4294967295"/>
          </p:nvPr>
        </p:nvSpPr>
        <p:spPr>
          <a:xfrm>
            <a:off x="1998351" y="2351016"/>
            <a:ext cx="6657452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Data: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Development of multivariable predictive model for PONV after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ancer</a:t>
            </a: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surgery in adults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2472558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02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3" name="Google Shape;853;p48"/>
          <p:cNvSpPr txBox="1">
            <a:spLocks noGrp="1"/>
          </p:cNvSpPr>
          <p:nvPr>
            <p:ph type="body" idx="4294967295"/>
          </p:nvPr>
        </p:nvSpPr>
        <p:spPr>
          <a:xfrm>
            <a:off x="1998350" y="3233616"/>
            <a:ext cx="5838799" cy="967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Metrics: a) ROC/AUC; </a:t>
            </a: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b) F1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3330820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03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1498039" y="2002783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1498039" y="2893733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1498039" y="3800870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48"/>
          <p:cNvGrpSpPr/>
          <p:nvPr/>
        </p:nvGrpSpPr>
        <p:grpSpPr>
          <a:xfrm>
            <a:off x="1474506" y="965477"/>
            <a:ext cx="356196" cy="265631"/>
            <a:chOff x="5216456" y="3725484"/>
            <a:chExt cx="356196" cy="265631"/>
          </a:xfrm>
        </p:grpSpPr>
        <p:sp>
          <p:nvSpPr>
            <p:cNvPr id="869" name="Google Shape;86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3416679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Anesthesia by Slidesgo">
  <a:themeElements>
    <a:clrScheme name="Simple Light">
      <a:dk1>
        <a:srgbClr val="072564"/>
      </a:dk1>
      <a:lt1>
        <a:srgbClr val="FFFFFF"/>
      </a:lt1>
      <a:dk2>
        <a:srgbClr val="153986"/>
      </a:dk2>
      <a:lt2>
        <a:srgbClr val="DEE6E6"/>
      </a:lt2>
      <a:accent1>
        <a:srgbClr val="00CECE"/>
      </a:accent1>
      <a:accent2>
        <a:srgbClr val="19B1D2"/>
      </a:accent2>
      <a:accent3>
        <a:srgbClr val="3295D7"/>
      </a:accent3>
      <a:accent4>
        <a:srgbClr val="4B78DB"/>
      </a:accent4>
      <a:accent5>
        <a:srgbClr val="06B3B3"/>
      </a:accent5>
      <a:accent6>
        <a:srgbClr val="5FB2D8"/>
      </a:accent6>
      <a:hlink>
        <a:srgbClr val="072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670</Words>
  <Application>Microsoft Macintosh PowerPoint</Application>
  <PresentationFormat>On-screen Show (16:9)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Roboto Condensed Light</vt:lpstr>
      <vt:lpstr>Fira Sans Extra Condensed</vt:lpstr>
      <vt:lpstr>Cambay</vt:lpstr>
      <vt:lpstr>Krub</vt:lpstr>
      <vt:lpstr>Roboto</vt:lpstr>
      <vt:lpstr>Fira Sans Extra Condensed Medium</vt:lpstr>
      <vt:lpstr>Roboto Medium</vt:lpstr>
      <vt:lpstr>Nunito Light</vt:lpstr>
      <vt:lpstr>PT Serif</vt:lpstr>
      <vt:lpstr>Raleway Thin</vt:lpstr>
      <vt:lpstr>Arial</vt:lpstr>
      <vt:lpstr>Roboto Light</vt:lpstr>
      <vt:lpstr>Roboto Slab Regular</vt:lpstr>
      <vt:lpstr>Clinical Case Anesthesia by Slidesgo</vt:lpstr>
      <vt:lpstr>POST OPERATIVE NAUSEA AND VOMITING (PONV)</vt:lpstr>
      <vt:lpstr>WHAT IS IT?</vt:lpstr>
      <vt:lpstr>WHO CARES?</vt:lpstr>
      <vt:lpstr>WHO CARES?</vt:lpstr>
      <vt:lpstr>5 PROBABILITIES </vt:lpstr>
      <vt:lpstr>OBJECTIVES</vt:lpstr>
      <vt:lpstr>OBJECTIVES</vt:lpstr>
      <vt:lpstr>OBJECTIVES</vt:lpstr>
      <vt:lpstr>APPROACH</vt:lpstr>
      <vt:lpstr>RESULTS</vt:lpstr>
      <vt:lpstr>BETTER THAN APFEL</vt:lpstr>
      <vt:lpstr>APP DEMO</vt:lpstr>
      <vt:lpstr>TAKEAWAYS</vt:lpstr>
      <vt:lpstr>OTHER INSIGHTS</vt:lpstr>
      <vt:lpstr>Appendix</vt:lpstr>
      <vt:lpstr>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OPERATIVE NAUSEA AND VOMITING (PONV)</dc:title>
  <cp:lastModifiedBy>Microsoft Office User</cp:lastModifiedBy>
  <cp:revision>56</cp:revision>
  <dcterms:modified xsi:type="dcterms:W3CDTF">2020-08-05T06:56:59Z</dcterms:modified>
</cp:coreProperties>
</file>